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6" r:id="rId12"/>
    <p:sldId id="269" r:id="rId13"/>
    <p:sldId id="271" r:id="rId14"/>
    <p:sldId id="272" r:id="rId15"/>
    <p:sldId id="267" r:id="rId16"/>
    <p:sldId id="270" r:id="rId17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FF00FF"/>
    <a:srgbClr val="F6D40A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 showGuides="1">
      <p:cViewPr varScale="1">
        <p:scale>
          <a:sx n="84" d="100"/>
          <a:sy n="84" d="100"/>
        </p:scale>
        <p:origin x="4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30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5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7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03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8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35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8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3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79536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2019182006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김동재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2019182023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2019182031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786925" cy="584775"/>
            <a:chOff x="727754" y="78129"/>
            <a:chExt cx="4962842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4304293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흐름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24CD71E-5AD0-04C8-E15C-0D6A7289B8E0}"/>
              </a:ext>
            </a:extLst>
          </p:cNvPr>
          <p:cNvSpPr txBox="1">
            <a:spLocks/>
          </p:cNvSpPr>
          <p:nvPr/>
        </p:nvSpPr>
        <p:spPr>
          <a:xfrm>
            <a:off x="8473963" y="2806577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9F72351-7A05-79DD-7840-AAC8B75BE06A}"/>
              </a:ext>
            </a:extLst>
          </p:cNvPr>
          <p:cNvSpPr txBox="1">
            <a:spLocks/>
          </p:cNvSpPr>
          <p:nvPr/>
        </p:nvSpPr>
        <p:spPr>
          <a:xfrm>
            <a:off x="4951011" y="293658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시작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9AE69F2-2C37-F309-D259-3675B5124B9C}"/>
              </a:ext>
            </a:extLst>
          </p:cNvPr>
          <p:cNvSpPr txBox="1">
            <a:spLocks/>
          </p:cNvSpPr>
          <p:nvPr/>
        </p:nvSpPr>
        <p:spPr>
          <a:xfrm>
            <a:off x="4951011" y="4050430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종료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604EED-1DD5-4AD7-E6DE-30480639BEBB}"/>
              </a:ext>
            </a:extLst>
          </p:cNvPr>
          <p:cNvSpPr txBox="1">
            <a:spLocks/>
          </p:cNvSpPr>
          <p:nvPr/>
        </p:nvSpPr>
        <p:spPr>
          <a:xfrm>
            <a:off x="8596465" y="2961220"/>
            <a:ext cx="2389469" cy="627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전투</a:t>
            </a:r>
            <a:endParaRPr lang="en-US" altLang="ko-KR" sz="32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4C3D8C7-2EA3-0CFF-7E0D-A681AA27A70C}"/>
              </a:ext>
            </a:extLst>
          </p:cNvPr>
          <p:cNvSpPr txBox="1">
            <a:spLocks/>
          </p:cNvSpPr>
          <p:nvPr/>
        </p:nvSpPr>
        <p:spPr>
          <a:xfrm>
            <a:off x="8596465" y="3736666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EADA9F0-2172-E7B2-3C79-E72DD43FC727}"/>
              </a:ext>
            </a:extLst>
          </p:cNvPr>
          <p:cNvSpPr txBox="1">
            <a:spLocks/>
          </p:cNvSpPr>
          <p:nvPr/>
        </p:nvSpPr>
        <p:spPr>
          <a:xfrm>
            <a:off x="8596465" y="4512112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B7D5840-3DAA-2BFC-F8DB-B93596C9A10F}"/>
              </a:ext>
            </a:extLst>
          </p:cNvPr>
          <p:cNvSpPr/>
          <p:nvPr/>
        </p:nvSpPr>
        <p:spPr>
          <a:xfrm>
            <a:off x="7496787" y="299832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2B2852B-0E78-DE59-ED02-DF84321949A0}"/>
              </a:ext>
            </a:extLst>
          </p:cNvPr>
          <p:cNvSpPr/>
          <p:nvPr/>
        </p:nvSpPr>
        <p:spPr>
          <a:xfrm rot="10800000">
            <a:off x="7462982" y="4112166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120B349-104C-DCD4-FE15-017E20288C78}"/>
              </a:ext>
            </a:extLst>
          </p:cNvPr>
          <p:cNvSpPr txBox="1">
            <a:spLocks/>
          </p:cNvSpPr>
          <p:nvPr/>
        </p:nvSpPr>
        <p:spPr>
          <a:xfrm>
            <a:off x="8473962" y="2356702"/>
            <a:ext cx="2634474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내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인게임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D199EE0-E1FE-F9F3-CBAE-CDC2A9D10E27}"/>
              </a:ext>
            </a:extLst>
          </p:cNvPr>
          <p:cNvSpPr/>
          <p:nvPr/>
        </p:nvSpPr>
        <p:spPr>
          <a:xfrm>
            <a:off x="4005128" y="2998323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665C837-7CB2-192A-6CA1-F158DEE4327A}"/>
              </a:ext>
            </a:extLst>
          </p:cNvPr>
          <p:cNvSpPr/>
          <p:nvPr/>
        </p:nvSpPr>
        <p:spPr>
          <a:xfrm rot="10800000">
            <a:off x="3971323" y="4112167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4C6BFC50-81E3-B3B8-FFA0-6B2BC407B064}"/>
              </a:ext>
            </a:extLst>
          </p:cNvPr>
          <p:cNvSpPr txBox="1">
            <a:spLocks/>
          </p:cNvSpPr>
          <p:nvPr/>
        </p:nvSpPr>
        <p:spPr>
          <a:xfrm>
            <a:off x="1362960" y="2806577"/>
            <a:ext cx="2389469" cy="19331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rgbClr val="FF00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룸</a:t>
            </a:r>
            <a:endParaRPr lang="en-US" altLang="ko-KR" sz="3200" dirty="0">
              <a:solidFill>
                <a:srgbClr val="FF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ko-KR" altLang="en-US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 선정</a:t>
            </a:r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4B6751DE-5ADF-3E81-8296-536774DAEE66}"/>
              </a:ext>
            </a:extLst>
          </p:cNvPr>
          <p:cNvSpPr txBox="1">
            <a:spLocks/>
          </p:cNvSpPr>
          <p:nvPr/>
        </p:nvSpPr>
        <p:spPr>
          <a:xfrm>
            <a:off x="1362960" y="1441467"/>
            <a:ext cx="2389469" cy="55374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rgbClr val="FF00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화면</a:t>
            </a:r>
            <a:endParaRPr lang="en-US" altLang="ko-KR" sz="3200" dirty="0">
              <a:solidFill>
                <a:srgbClr val="FF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7E17CB-A7A3-E1A6-92D3-D2809AB6B9E2}"/>
              </a:ext>
            </a:extLst>
          </p:cNvPr>
          <p:cNvSpPr txBox="1">
            <a:spLocks/>
          </p:cNvSpPr>
          <p:nvPr/>
        </p:nvSpPr>
        <p:spPr>
          <a:xfrm>
            <a:off x="4951010" y="2528834"/>
            <a:ext cx="2389469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입장</a:t>
            </a:r>
            <a:endParaRPr lang="en-US" altLang="ko-KR" sz="1600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EA5DB8FD-01D5-8141-69F3-77B881225753}"/>
              </a:ext>
            </a:extLst>
          </p:cNvPr>
          <p:cNvSpPr txBox="1">
            <a:spLocks/>
          </p:cNvSpPr>
          <p:nvPr/>
        </p:nvSpPr>
        <p:spPr>
          <a:xfrm>
            <a:off x="4951010" y="4740196"/>
            <a:ext cx="2389469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탈출 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전원 사망</a:t>
            </a:r>
            <a:endParaRPr lang="en-US" altLang="ko-KR" sz="1600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8166B1C-F69E-5BFA-1090-A8C4E2CF3583}"/>
              </a:ext>
            </a:extLst>
          </p:cNvPr>
          <p:cNvSpPr/>
          <p:nvPr/>
        </p:nvSpPr>
        <p:spPr>
          <a:xfrm rot="5400000">
            <a:off x="2280822" y="2148866"/>
            <a:ext cx="553744" cy="504056"/>
          </a:xfrm>
          <a:prstGeom prst="rightArrow">
            <a:avLst/>
          </a:prstGeom>
          <a:solidFill>
            <a:schemeClr val="accent1"/>
          </a:solidFill>
          <a:ln>
            <a:solidFill>
              <a:srgbClr val="FF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D7784A-E08A-8FAE-F4B0-39332626126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9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0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B6B445-B958-15AE-7A7B-C08F36568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798501"/>
              </p:ext>
            </p:extLst>
          </p:nvPr>
        </p:nvGraphicFramePr>
        <p:xfrm>
          <a:off x="5865228" y="1159646"/>
          <a:ext cx="5943600" cy="255451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카드키</a:t>
                      </a:r>
                      <a:endParaRPr lang="ko-KR" altLang="en-US" sz="2400" dirty="0">
                        <a:latin typeface="에스코어 드림 9 Black" panose="020B0A03030302020204" pitchFamily="34" charset="-127"/>
                        <a:ea typeface="에스코어 드림 9 Black" panose="020B0A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조건 달성 시 무작위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 씩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42675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명 체력이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 되어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코어가 될 때마다 무작위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 씩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스폰되는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회성 아이템이며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획득한 카드키는 단말기의 활성화에 사용됨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대의 단말기가 모두 활성화 될 경우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단계 임무가 종료됨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DDB318-496C-2EB7-1180-BC035FFF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32905"/>
              </p:ext>
            </p:extLst>
          </p:nvPr>
        </p:nvGraphicFramePr>
        <p:xfrm>
          <a:off x="5865228" y="3786124"/>
          <a:ext cx="5943600" cy="26523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단말기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014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시작과 동시에 무작위 통로에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설치됨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52462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카드키를 소모하여 활성화가 가능한 단말기는 통로 차단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구역의 함정 영구 작동 등의 기능을 피실험자에게 제공함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해당 기능은 단말기 당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번까지 사용이 가능하며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횟수를 전부 소진한 단말기와는 상호작용이 불가능함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285788" cy="584775"/>
            <a:chOff x="727754" y="78129"/>
            <a:chExt cx="6516787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858238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오브젝트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05DD03-C1E2-302E-C577-E7C77F5C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58" y="1079368"/>
            <a:ext cx="4412884" cy="2681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D86BCD-1C80-C741-C13C-5FE6B3A0A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58" y="3761294"/>
            <a:ext cx="4412884" cy="268192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FDDBE4-9330-2B31-3716-B1E5C3865588}"/>
              </a:ext>
            </a:extLst>
          </p:cNvPr>
          <p:cNvCxnSpPr>
            <a:cxnSpLocks/>
          </p:cNvCxnSpPr>
          <p:nvPr/>
        </p:nvCxnSpPr>
        <p:spPr>
          <a:xfrm>
            <a:off x="5865228" y="1134816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6C95CA-F350-E17B-B9F2-6E99F5B6D9C1}"/>
              </a:ext>
            </a:extLst>
          </p:cNvPr>
          <p:cNvCxnSpPr>
            <a:cxnSpLocks/>
          </p:cNvCxnSpPr>
          <p:nvPr/>
        </p:nvCxnSpPr>
        <p:spPr>
          <a:xfrm>
            <a:off x="5865228" y="3761294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D65E87-88E4-379B-87EB-8417EA2A4E7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10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285788" cy="584775"/>
            <a:chOff x="727754" y="78129"/>
            <a:chExt cx="6516787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858238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오브젝트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7D860D-7635-4520-909D-94AB1C18B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76163"/>
              </p:ext>
            </p:extLst>
          </p:nvPr>
        </p:nvGraphicFramePr>
        <p:xfrm>
          <a:off x="5865228" y="1159646"/>
          <a:ext cx="5943600" cy="255451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분쇄기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시작과 동시에 특정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설치됨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42675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피실험자들이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상태의 적 피실험자를 영구적으로 사살할 때 사용하는 오브젝트로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1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 임무가 달성되면 자동으로 활성화되어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맵의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외곽을 천천히 이동하기 시작함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분쇄기의 통상 이동 속도는 활성화 전 분쇄기 사용 횟수에 따라 증가함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이동 중인 분쇄기의 감지 범위 내에 플레이어가 접근 시 통상 속도의 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배로 고속 이동하며 이동 방향의 모든 피실험자를 분쇄함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endParaRPr lang="en-US" altLang="ko-KR" sz="1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FDDBE4-9330-2B31-3716-B1E5C3865588}"/>
              </a:ext>
            </a:extLst>
          </p:cNvPr>
          <p:cNvCxnSpPr>
            <a:cxnSpLocks/>
          </p:cNvCxnSpPr>
          <p:nvPr/>
        </p:nvCxnSpPr>
        <p:spPr>
          <a:xfrm>
            <a:off x="5865228" y="1134816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F912F9-42BC-D937-C9FB-48A37156C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98936"/>
              </p:ext>
            </p:extLst>
          </p:nvPr>
        </p:nvGraphicFramePr>
        <p:xfrm>
          <a:off x="5865228" y="3786124"/>
          <a:ext cx="5943600" cy="26523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014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단계 임무 달성 시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정중앙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구역에서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52462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실험장 탈출을 위해 필요한 아이템으로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피실험자가 습득 시 충전이 시작되며 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100%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충전이 완료되면 무작위 구역이 탈출구로 지정됨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탈출구는 오직 오브젝트를 가진 팀만이 들어갈 수 있으며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조건에 부합한 팀의 생존 중인 모든 피실험자가 탈출구에 들어가는데 성공하면 해당 팀이 승리하며 게임이 종료됨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3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6C95CA-F350-E17B-B9F2-6E99F5B6D9C1}"/>
              </a:ext>
            </a:extLst>
          </p:cNvPr>
          <p:cNvCxnSpPr>
            <a:cxnSpLocks/>
          </p:cNvCxnSpPr>
          <p:nvPr/>
        </p:nvCxnSpPr>
        <p:spPr>
          <a:xfrm>
            <a:off x="5865228" y="3761294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Vincent Lebocey - Energy cell">
            <a:extLst>
              <a:ext uri="{FF2B5EF4-FFF2-40B4-BE49-F238E27FC236}">
                <a16:creationId xmlns:a16="http://schemas.microsoft.com/office/drawing/2014/main" id="{420E0AC4-FAA4-BC4B-16F1-6E93AA7B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8" y="3750279"/>
            <a:ext cx="4412884" cy="27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D3E628-7158-59E8-9B92-60EFBEC12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58" y="1079007"/>
            <a:ext cx="4412884" cy="27110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F6B10D-5988-53C0-2752-D17605659F7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11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9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중점 연구 과제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4124E2-7721-6591-CE6B-F9846AFA7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143366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7523003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중점 연구 과제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김동재</a:t>
                      </a:r>
                      <a:endParaRPr lang="ko-KR" altLang="en-US" sz="3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Boost/ASIO</a:t>
                      </a: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를 사용한 서버 구현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다른 객체와 충돌하면서 그을린 흔적을 남기는 </a:t>
                      </a:r>
                      <a:r>
                        <a:rPr lang="ko-KR" altLang="en-US" sz="2000" b="1" dirty="0" err="1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파티클</a:t>
                      </a: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독창적인 게임 플레이 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: </a:t>
                      </a:r>
                      <a:r>
                        <a:rPr lang="ko-KR" altLang="en-US" sz="2000" b="1" dirty="0" err="1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분쇄기를 사용한 부활 시스템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AC6629-577F-149F-958C-AB2483F474DA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2934DB-470B-C9BD-2F08-67BAB005854C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12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 게임과의 비교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6 .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010C5F-1662-9A0B-E918-1F4E14A2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6" y="1975007"/>
            <a:ext cx="5181599" cy="290988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016F03-9650-EB5F-248C-5221EA571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50659"/>
              </p:ext>
            </p:extLst>
          </p:nvPr>
        </p:nvGraphicFramePr>
        <p:xfrm>
          <a:off x="6495068" y="2017485"/>
          <a:ext cx="5266626" cy="2867409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33493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93168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6958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유사 게임 </a:t>
                      </a:r>
                      <a:r>
                        <a:rPr lang="en-US" altLang="ko-KR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: Hunt Showdown</a:t>
                      </a:r>
                      <a:endParaRPr lang="ko-KR" altLang="en-US" sz="2400" dirty="0">
                        <a:latin typeface="에스코어 드림 9 Black" panose="020B0A03030302020204" pitchFamily="34" charset="-127"/>
                        <a:ea typeface="에스코어 드림 9 Black" panose="020B0A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17154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 플레이어의 영구적인 사망이 게임 난이도를 상승시키는 원인이 됨</a:t>
                      </a: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체력이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 되어 쓰러진 플레이어도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상태로 게임에 참여가 가능함</a:t>
                      </a: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환풍구와 같은 이동수단이 존재해 빠른 합류 및 도주가 가능함</a:t>
                      </a: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24E504-EB36-1711-335F-A570CABC3CE8}"/>
              </a:ext>
            </a:extLst>
          </p:cNvPr>
          <p:cNvCxnSpPr>
            <a:cxnSpLocks/>
          </p:cNvCxnSpPr>
          <p:nvPr/>
        </p:nvCxnSpPr>
        <p:spPr>
          <a:xfrm>
            <a:off x="6495068" y="1992655"/>
            <a:ext cx="5266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18F268-EFB3-BDFC-C4F8-3AB3ABE949CF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13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3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일정 및 구성원 역할 분담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7 .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3F2756-0A70-FCB8-6E5E-D8BE6DC0F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365865"/>
              </p:ext>
            </p:extLst>
          </p:nvPr>
        </p:nvGraphicFramePr>
        <p:xfrm>
          <a:off x="931639" y="1095992"/>
          <a:ext cx="10784268" cy="459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108">
                  <a:extLst>
                    <a:ext uri="{9D8B030D-6E8A-4147-A177-3AD203B41FA5}">
                      <a16:colId xmlns:a16="http://schemas.microsoft.com/office/drawing/2014/main" val="2622814202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84080111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253563638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01406777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009606508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944913367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195780439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241474774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234194555"/>
                    </a:ext>
                  </a:extLst>
                </a:gridCol>
              </a:tblGrid>
              <a:tr h="349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1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2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3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4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5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6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7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8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58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로직 구현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7556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캐릭터 컨트롤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8888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로직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AI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55577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인게임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기본 프레임워크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28216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UI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제작 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적용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5801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적용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14675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이펙트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셰이더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파티클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41644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/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제작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088621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버그 테스트 및 수정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6101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5CDEDB7-7238-50F3-0F64-8B5862B4649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14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B912B-0E64-F9B2-495D-255134AB8310}"/>
              </a:ext>
            </a:extLst>
          </p:cNvPr>
          <p:cNvCxnSpPr>
            <a:cxnSpLocks/>
          </p:cNvCxnSpPr>
          <p:nvPr/>
        </p:nvCxnSpPr>
        <p:spPr>
          <a:xfrm>
            <a:off x="931638" y="1056109"/>
            <a:ext cx="1078426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04704F9-2220-FC76-FB20-74E8F7180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48542"/>
              </p:ext>
            </p:extLst>
          </p:nvPr>
        </p:nvGraphicFramePr>
        <p:xfrm>
          <a:off x="931638" y="5903411"/>
          <a:ext cx="10784268" cy="5943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7973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2754834642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3890421597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55868029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1067808709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1108111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김동재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 전원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47044C3-ECB5-A234-D220-213D8521E083}"/>
              </a:ext>
            </a:extLst>
          </p:cNvPr>
          <p:cNvCxnSpPr>
            <a:cxnSpLocks/>
          </p:cNvCxnSpPr>
          <p:nvPr/>
        </p:nvCxnSpPr>
        <p:spPr>
          <a:xfrm>
            <a:off x="931639" y="5869153"/>
            <a:ext cx="1078426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4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Q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&amp;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A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8 .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A067CC-9F83-78B7-A01B-3E9558FE689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15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2115669" y="1811355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개인별 준비 현황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597D857-69DA-CF69-F979-0513DBF61757}"/>
              </a:ext>
            </a:extLst>
          </p:cNvPr>
          <p:cNvGrpSpPr/>
          <p:nvPr/>
        </p:nvGrpSpPr>
        <p:grpSpPr>
          <a:xfrm>
            <a:off x="2115669" y="2873191"/>
            <a:ext cx="3797808" cy="601524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0DCB2E0-DDD4-1C36-F0D5-5522C7A27E0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0BD0C52-7EF4-83BC-5199-B64878EE8B7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2.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DE52214-354E-9969-C110-D44AB7D05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63BD3E-9BAF-B916-208D-6D0261BEEA7A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환경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9AE3E9-CC06-2E0A-CAA1-CEF937058C80}"/>
              </a:ext>
            </a:extLst>
          </p:cNvPr>
          <p:cNvGrpSpPr/>
          <p:nvPr/>
        </p:nvGrpSpPr>
        <p:grpSpPr>
          <a:xfrm>
            <a:off x="2115669" y="3935027"/>
            <a:ext cx="3797808" cy="601520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4099718-E501-949D-5474-44868CB54604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754221-E52C-FBA1-E3AA-CF535111BF0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F0C21F7-C1D3-15E6-BB27-E84C56122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ECF7AA-0762-D037-C70E-7A62A23647B8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연구 목적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6434F9-2701-A669-E8E9-A00A1B9DC11D}"/>
              </a:ext>
            </a:extLst>
          </p:cNvPr>
          <p:cNvGrpSpPr/>
          <p:nvPr/>
        </p:nvGrpSpPr>
        <p:grpSpPr>
          <a:xfrm>
            <a:off x="2115669" y="4996863"/>
            <a:ext cx="3797808" cy="587666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9643A2A-6FD2-F2EC-8E2F-60DB612ECDEF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F81D6FF-5D07-5908-E9F8-B992935DAD87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4.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6764DA7-6BA1-EF96-B627-E8E321FA0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6BFBE3-9F10-042A-4B1F-73DBD0D7DFC6}"/>
                </a:ext>
              </a:extLst>
            </p:cNvPr>
            <p:cNvSpPr txBox="1"/>
            <p:nvPr/>
          </p:nvSpPr>
          <p:spPr>
            <a:xfrm>
              <a:off x="2713077" y="1836164"/>
              <a:ext cx="3191435" cy="523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게임 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860E03-948F-18DA-C466-1197F30DD48B}"/>
              </a:ext>
            </a:extLst>
          </p:cNvPr>
          <p:cNvGrpSpPr/>
          <p:nvPr/>
        </p:nvGrpSpPr>
        <p:grpSpPr>
          <a:xfrm>
            <a:off x="7571054" y="1811355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069C32-EDD2-5C0C-55A3-9C0B32364D9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451F34-4B34-3D42-3A57-EA9A1FCEFD4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5.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30D8FC1-EA3C-94A6-40E4-C7FEA7078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A6868A-FCE2-A439-877F-ECF1E3ABDEF5}"/>
                </a:ext>
              </a:extLst>
            </p:cNvPr>
            <p:cNvSpPr txBox="1"/>
            <p:nvPr/>
          </p:nvSpPr>
          <p:spPr>
            <a:xfrm>
              <a:off x="2713077" y="1842198"/>
              <a:ext cx="3191435" cy="5119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중점 연구 분야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08FC783-6747-3E92-9026-E3C690AD1FE5}"/>
              </a:ext>
            </a:extLst>
          </p:cNvPr>
          <p:cNvGrpSpPr/>
          <p:nvPr/>
        </p:nvGrpSpPr>
        <p:grpSpPr>
          <a:xfrm>
            <a:off x="7571054" y="2873191"/>
            <a:ext cx="3797808" cy="601524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48AEFF6-B8B7-E402-6E04-C0DC3C6D57CE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083C40B-E3AB-A089-4777-83CAAA849CF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6.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A87E5E3-A940-AD4D-6196-D0F30565A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A0FF4F-B3DB-4387-87F7-A40541571404}"/>
                </a:ext>
              </a:extLst>
            </p:cNvPr>
            <p:cNvSpPr txBox="1"/>
            <p:nvPr/>
          </p:nvSpPr>
          <p:spPr>
            <a:xfrm>
              <a:off x="2713077" y="1842200"/>
              <a:ext cx="3191435" cy="5118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타 게임과의 비교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ABCCDB-69BD-2BC4-4337-5CC1F71C10B1}"/>
              </a:ext>
            </a:extLst>
          </p:cNvPr>
          <p:cNvGrpSpPr/>
          <p:nvPr/>
        </p:nvGrpSpPr>
        <p:grpSpPr>
          <a:xfrm>
            <a:off x="7571054" y="3935027"/>
            <a:ext cx="3797808" cy="601520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0A6731A-1CC4-79D4-89FB-60079172372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D9974A-92CA-5279-E4DD-047CC8C83ADE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7.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EBED63B-BA38-ABE8-B425-14AFFEB96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8ADAEF-9560-E982-0291-B9C7916CCEF9}"/>
                </a:ext>
              </a:extLst>
            </p:cNvPr>
            <p:cNvSpPr txBox="1"/>
            <p:nvPr/>
          </p:nvSpPr>
          <p:spPr>
            <a:xfrm>
              <a:off x="2713077" y="1842198"/>
              <a:ext cx="3191435" cy="511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일정 및 구성원 역할 분담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00A942-D81B-AF8D-6659-D504FF6CC022}"/>
              </a:ext>
            </a:extLst>
          </p:cNvPr>
          <p:cNvGrpSpPr/>
          <p:nvPr/>
        </p:nvGrpSpPr>
        <p:grpSpPr>
          <a:xfrm>
            <a:off x="7571054" y="4996863"/>
            <a:ext cx="3797808" cy="587666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A7F72C6-0370-C6C1-CACB-1AB9C2833BD6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6DCAA7B-ECBD-44C7-6933-59C1A45DCF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8.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1A43209-1624-A63E-6104-20B1637C5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171FB9-037F-B419-0811-B9C0D3DABFF5}"/>
                </a:ext>
              </a:extLst>
            </p:cNvPr>
            <p:cNvSpPr txBox="1"/>
            <p:nvPr/>
          </p:nvSpPr>
          <p:spPr>
            <a:xfrm>
              <a:off x="2713077" y="1836164"/>
              <a:ext cx="3191435" cy="523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Q &amp; A</a:t>
              </a:r>
              <a:endPara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9E7B309-4520-31B5-C0AF-7F5442E01E58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F5ED432-0479-87CD-CFBF-95590F498382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목차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DEA3998-8BF3-998C-C4C3-44859A3926C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0 .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개인별 준비 현황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F775A9F-5AFD-C5AD-BC6E-A905D9D1C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94850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99765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  <a:gridCol w="4923238">
                  <a:extLst>
                    <a:ext uri="{9D8B030D-6E8A-4147-A177-3AD203B41FA5}">
                      <a16:colId xmlns:a16="http://schemas.microsoft.com/office/drawing/2014/main" val="1244126090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수강과목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김동재</a:t>
                      </a:r>
                      <a:endParaRPr lang="ko-KR" altLang="en-US" sz="3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 프로그래밍</a:t>
                      </a:r>
                      <a:endParaRPr lang="en-US" altLang="ko-KR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게임프로그래밍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</a:t>
                      </a:r>
                      <a:endParaRPr lang="ko-KR" altLang="en-US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게임기획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2, 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2, 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E130B-BEB7-753F-333E-C986C1D9759D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2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환경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2 .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8122C-744C-CB27-EEDE-D36BC829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69479"/>
              </p:ext>
            </p:extLst>
          </p:nvPr>
        </p:nvGraphicFramePr>
        <p:xfrm>
          <a:off x="1456073" y="1739153"/>
          <a:ext cx="9606378" cy="415663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8000" dir="5400000" sy="-100000" algn="bl" rotWithShape="0"/>
                </a:effectLst>
                <a:tableStyleId>{5C22544A-7EE6-4342-B048-85BDC9FD1C3A}</a:tableStyleId>
              </a:tblPr>
              <a:tblGrid>
                <a:gridCol w="4803189">
                  <a:extLst>
                    <a:ext uri="{9D8B030D-6E8A-4147-A177-3AD203B41FA5}">
                      <a16:colId xmlns:a16="http://schemas.microsoft.com/office/drawing/2014/main" val="3565890876"/>
                    </a:ext>
                  </a:extLst>
                </a:gridCol>
                <a:gridCol w="4803189">
                  <a:extLst>
                    <a:ext uri="{9D8B030D-6E8A-4147-A177-3AD203B41FA5}">
                      <a16:colId xmlns:a16="http://schemas.microsoft.com/office/drawing/2014/main" val="2998231533"/>
                    </a:ext>
                  </a:extLst>
                </a:gridCol>
              </a:tblGrid>
              <a:tr h="4811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개발 툴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4842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43124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328249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23006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F9F0131-5C94-9761-DB00-858B9D8EF7BC}"/>
              </a:ext>
            </a:extLst>
          </p:cNvPr>
          <p:cNvCxnSpPr>
            <a:cxnSpLocks/>
          </p:cNvCxnSpPr>
          <p:nvPr/>
        </p:nvCxnSpPr>
        <p:spPr>
          <a:xfrm>
            <a:off x="1456073" y="1730359"/>
            <a:ext cx="96063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, 직사각형, 사각형, 라인이(가) 표시된 사진&#10;&#10;자동 생성된 설명">
            <a:extLst>
              <a:ext uri="{FF2B5EF4-FFF2-40B4-BE49-F238E27FC236}">
                <a16:creationId xmlns:a16="http://schemas.microsoft.com/office/drawing/2014/main" id="{7351AE27-0334-28FB-62E6-C10B0D37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1" y="2404748"/>
            <a:ext cx="820270" cy="820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B719A2-3BB3-4FCA-3102-DB9EA14BDFE4}"/>
              </a:ext>
            </a:extLst>
          </p:cNvPr>
          <p:cNvSpPr txBox="1"/>
          <p:nvPr/>
        </p:nvSpPr>
        <p:spPr>
          <a:xfrm>
            <a:off x="2655851" y="2353227"/>
            <a:ext cx="3377396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Microsoft 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Microsoft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Windows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11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CF335642-6081-A883-C898-95078DAB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5" y="2327615"/>
            <a:ext cx="1721221" cy="9681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C4412-41D5-3DB8-02F6-76107AC0A23D}"/>
              </a:ext>
            </a:extLst>
          </p:cNvPr>
          <p:cNvSpPr txBox="1"/>
          <p:nvPr/>
        </p:nvSpPr>
        <p:spPr>
          <a:xfrm>
            <a:off x="7910321" y="2550098"/>
            <a:ext cx="21032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GitHub</a:t>
            </a:r>
          </a:p>
        </p:txBody>
      </p:sp>
      <p:pic>
        <p:nvPicPr>
          <p:cNvPr id="20" name="그림 19" descr="그래픽, 보라색, 라일락, 다채로움이(가) 표시된 사진&#10;&#10;자동 생성된 설명">
            <a:extLst>
              <a:ext uri="{FF2B5EF4-FFF2-40B4-BE49-F238E27FC236}">
                <a16:creationId xmlns:a16="http://schemas.microsoft.com/office/drawing/2014/main" id="{6144156C-57AC-FA51-D39C-3CAFB7BB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642" y="3535685"/>
            <a:ext cx="1014955" cy="9789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0CD674-9452-FDF2-3B37-850255DAB165}"/>
              </a:ext>
            </a:extLst>
          </p:cNvPr>
          <p:cNvSpPr txBox="1"/>
          <p:nvPr/>
        </p:nvSpPr>
        <p:spPr>
          <a:xfrm>
            <a:off x="2659301" y="3714166"/>
            <a:ext cx="28360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Visual Studio 2022 </a:t>
            </a: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E90D78BF-5CD6-59E5-287D-2741DFE63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843" y="3714165"/>
            <a:ext cx="1402011" cy="5725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547BD3-C39B-D7A4-26BC-55D73FD73A3F}"/>
              </a:ext>
            </a:extLst>
          </p:cNvPr>
          <p:cNvSpPr txBox="1"/>
          <p:nvPr/>
        </p:nvSpPr>
        <p:spPr>
          <a:xfrm>
            <a:off x="7910321" y="3763543"/>
            <a:ext cx="21032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Direct X12</a:t>
            </a:r>
          </a:p>
        </p:txBody>
      </p:sp>
      <p:pic>
        <p:nvPicPr>
          <p:cNvPr id="26" name="그림 25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4A02DC17-3A80-22FF-FB7A-F5A6978B1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073" y="4731939"/>
            <a:ext cx="1199778" cy="10587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19F4D3-93B9-C672-190A-E8BD7EB04BEA}"/>
              </a:ext>
            </a:extLst>
          </p:cNvPr>
          <p:cNvSpPr txBox="1"/>
          <p:nvPr/>
        </p:nvSpPr>
        <p:spPr>
          <a:xfrm>
            <a:off x="2655851" y="4945932"/>
            <a:ext cx="28360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3ds Max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2024</a:t>
            </a:r>
          </a:p>
        </p:txBody>
      </p:sp>
      <p:pic>
        <p:nvPicPr>
          <p:cNvPr id="29" name="그림 28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9ED31AA4-2A27-F8DF-AA8E-32FFDB83A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334" y="4780431"/>
            <a:ext cx="936231" cy="9156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F44FDA-1BE8-DD69-8A93-141D04309523}"/>
              </a:ext>
            </a:extLst>
          </p:cNvPr>
          <p:cNvSpPr txBox="1"/>
          <p:nvPr/>
        </p:nvSpPr>
        <p:spPr>
          <a:xfrm>
            <a:off x="7910320" y="4945932"/>
            <a:ext cx="296386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Adobe Photoshop 2023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A22757-ECEC-F089-5C20-FDA47189AE7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3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0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연구 목적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8122C-744C-CB27-EEDE-D36BC829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28126"/>
              </p:ext>
            </p:extLst>
          </p:nvPr>
        </p:nvGraphicFramePr>
        <p:xfrm>
          <a:off x="606374" y="2438401"/>
          <a:ext cx="11585626" cy="2026023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1585626">
                  <a:extLst>
                    <a:ext uri="{9D8B030D-6E8A-4147-A177-3AD203B41FA5}">
                      <a16:colId xmlns:a16="http://schemas.microsoft.com/office/drawing/2014/main" val="3565890876"/>
                    </a:ext>
                  </a:extLst>
                </a:gridCol>
              </a:tblGrid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25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구역과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40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통로로 구성된 실험실에서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3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인의 피실험자로 구성된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4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팀이 탈출을 위해 싸우는 </a:t>
                      </a:r>
                      <a:r>
                        <a:rPr lang="ko-KR" altLang="en-US" sz="15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익스트랙션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 </a:t>
                      </a:r>
                      <a:r>
                        <a:rPr lang="ko-KR" altLang="en-US" sz="15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배틀로얄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 게임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4842"/>
                  </a:ext>
                </a:extLst>
              </a:tr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Direct X12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를 이용한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3D FPS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게임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52010"/>
                  </a:ext>
                </a:extLst>
              </a:tr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Boost/ASIO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를 이용한 멀티플레이 서버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34298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F9F0131-5C94-9761-DB00-858B9D8EF7BC}"/>
              </a:ext>
            </a:extLst>
          </p:cNvPr>
          <p:cNvCxnSpPr>
            <a:cxnSpLocks/>
          </p:cNvCxnSpPr>
          <p:nvPr/>
        </p:nvCxnSpPr>
        <p:spPr>
          <a:xfrm>
            <a:off x="606374" y="2429605"/>
            <a:ext cx="11585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4D702E-BBD9-0AE3-E9B6-5ACF64DBB2C7}"/>
              </a:ext>
            </a:extLst>
          </p:cNvPr>
          <p:cNvCxnSpPr>
            <a:cxnSpLocks/>
          </p:cNvCxnSpPr>
          <p:nvPr/>
        </p:nvCxnSpPr>
        <p:spPr>
          <a:xfrm>
            <a:off x="606374" y="4455631"/>
            <a:ext cx="11585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EA3248-2E51-6D39-6B22-DA1678C71E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4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-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개요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028263-3DF0-54CE-DB52-88BF6751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5" y="3648171"/>
            <a:ext cx="4502064" cy="2274026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42015"/>
              </p:ext>
            </p:extLst>
          </p:nvPr>
        </p:nvGraphicFramePr>
        <p:xfrm>
          <a:off x="5818094" y="1453890"/>
          <a:ext cx="5943600" cy="8534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익스트랙션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슈터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+ </a:t>
                      </a:r>
                      <a:r>
                        <a:rPr lang="ko-KR" altLang="en-US" sz="2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배틀로얄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5818094" y="1419631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24F17E-F9FC-A7CB-B97F-6EE5B6337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889023"/>
              </p:ext>
            </p:extLst>
          </p:nvPr>
        </p:nvGraphicFramePr>
        <p:xfrm>
          <a:off x="5818094" y="2451118"/>
          <a:ext cx="5943600" cy="8534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322298267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규모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 멀티플레이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인칭 시점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(FPS)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C978D8-B9CF-8C0F-B675-D6B002908F1E}"/>
              </a:ext>
            </a:extLst>
          </p:cNvPr>
          <p:cNvCxnSpPr>
            <a:cxnSpLocks/>
          </p:cNvCxnSpPr>
          <p:nvPr/>
        </p:nvCxnSpPr>
        <p:spPr>
          <a:xfrm>
            <a:off x="5818094" y="2416859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19F8B4C-7A9B-C131-71CA-5BF34091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1391134"/>
            <a:ext cx="4502065" cy="227402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761CC9-DAF5-FF41-5FEE-32709C3F4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19378"/>
              </p:ext>
            </p:extLst>
          </p:nvPr>
        </p:nvGraphicFramePr>
        <p:xfrm>
          <a:off x="5818094" y="3449578"/>
          <a:ext cx="5943600" cy="8534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1762916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소요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판 당 약 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PC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D2F772-22FC-9B37-C162-CC48614AA2B8}"/>
              </a:ext>
            </a:extLst>
          </p:cNvPr>
          <p:cNvCxnSpPr>
            <a:cxnSpLocks/>
          </p:cNvCxnSpPr>
          <p:nvPr/>
        </p:nvCxnSpPr>
        <p:spPr>
          <a:xfrm>
            <a:off x="5818094" y="3415319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BBBF66-6BD0-A7AA-A657-E2513C5AB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04545"/>
              </p:ext>
            </p:extLst>
          </p:nvPr>
        </p:nvGraphicFramePr>
        <p:xfrm>
          <a:off x="5818094" y="4450568"/>
          <a:ext cx="5943600" cy="14630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게임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살아남기 위해 실험자들의 지시에 따라 임무를 수행하고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방해되는 적 피실험자를 제거하며 함정으로 가득 찬 실험장을 탈출하는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281AF9-92D4-65DE-9A07-28238B39FE3B}"/>
              </a:ext>
            </a:extLst>
          </p:cNvPr>
          <p:cNvCxnSpPr>
            <a:cxnSpLocks/>
          </p:cNvCxnSpPr>
          <p:nvPr/>
        </p:nvCxnSpPr>
        <p:spPr>
          <a:xfrm>
            <a:off x="5818094" y="4416309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11507E-7D76-1664-9E78-27418440CF1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5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맵</a:t>
              </a:r>
              <a:r>
                <a:rPr lang="en-US" altLang="ko-KR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(</a:t>
              </a:r>
              <a:r>
                <a:rPr lang="ko-KR" altLang="en-US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실험실</a:t>
              </a:r>
              <a:r>
                <a:rPr lang="en-US" altLang="ko-KR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)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66855"/>
              </p:ext>
            </p:extLst>
          </p:nvPr>
        </p:nvGraphicFramePr>
        <p:xfrm>
          <a:off x="7338053" y="2906430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구역</a:t>
                      </a:r>
                      <a:r>
                        <a:rPr lang="en-US" altLang="ko-KR" sz="1200" dirty="0"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(25 x 25 x 25 m)</a:t>
                      </a:r>
                      <a:endParaRPr lang="ko-KR" altLang="en-US" sz="12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피실험자에게 적대적인 함정이 일정 시간마다 작동하며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다양한 아이템이 </a:t>
                      </a:r>
                      <a:r>
                        <a:rPr lang="ko-KR" altLang="en-US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7338054" y="2872173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A66171-2552-9D79-31B3-77A11CA5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053" y="1019050"/>
            <a:ext cx="2201944" cy="1593948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9D3AC2-DF22-3B3D-5007-A8BABF399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4213"/>
              </p:ext>
            </p:extLst>
          </p:nvPr>
        </p:nvGraphicFramePr>
        <p:xfrm>
          <a:off x="7338053" y="4152524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복도</a:t>
                      </a:r>
                      <a:r>
                        <a:rPr lang="en-US" altLang="ko-KR" sz="1200" dirty="0"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(7 x 7 x 15 m)</a:t>
                      </a:r>
                      <a:endParaRPr lang="ko-KR" altLang="en-US" sz="12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구역과 구역 사이를 잇는 통로로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임무 수행을 위해 상호작용 가능한 오브젝트가 무작위로 설치되어 있음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97CFB2-4CC3-F3AF-B713-F7DDA60F64F4}"/>
              </a:ext>
            </a:extLst>
          </p:cNvPr>
          <p:cNvCxnSpPr>
            <a:cxnSpLocks/>
          </p:cNvCxnSpPr>
          <p:nvPr/>
        </p:nvCxnSpPr>
        <p:spPr>
          <a:xfrm>
            <a:off x="7338054" y="4118267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95AC8-493E-DA59-4205-DA225E654F5E}"/>
              </a:ext>
            </a:extLst>
          </p:cNvPr>
          <p:cNvSpPr/>
          <p:nvPr/>
        </p:nvSpPr>
        <p:spPr>
          <a:xfrm>
            <a:off x="7316372" y="2190467"/>
            <a:ext cx="634769" cy="42253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89EF10-D561-B463-2443-A883C8B7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380" y="1019051"/>
            <a:ext cx="2201944" cy="15939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0EA2F8-EDFF-E77D-922E-3DCA779A93BB}"/>
              </a:ext>
            </a:extLst>
          </p:cNvPr>
          <p:cNvSpPr/>
          <p:nvPr/>
        </p:nvSpPr>
        <p:spPr>
          <a:xfrm>
            <a:off x="11099554" y="2190467"/>
            <a:ext cx="634769" cy="42253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복도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9B49A7-448D-8835-34E8-264D7C0F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02609"/>
              </p:ext>
            </p:extLst>
          </p:nvPr>
        </p:nvGraphicFramePr>
        <p:xfrm>
          <a:off x="7338053" y="5398618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환풍구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구역마다 존재하는 비밀 통로로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 시 일정 시간 후 환풍구가 있는 다른 구역으로 이동이 가능함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AADA10-FE21-9A93-C1B6-82549063C85E}"/>
              </a:ext>
            </a:extLst>
          </p:cNvPr>
          <p:cNvCxnSpPr>
            <a:cxnSpLocks/>
          </p:cNvCxnSpPr>
          <p:nvPr/>
        </p:nvCxnSpPr>
        <p:spPr>
          <a:xfrm>
            <a:off x="7338054" y="5364361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37C083EC-D845-306E-31C1-CA0B25D24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60732"/>
              </p:ext>
            </p:extLst>
          </p:nvPr>
        </p:nvGraphicFramePr>
        <p:xfrm>
          <a:off x="1158132" y="1069485"/>
          <a:ext cx="5521799" cy="6124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38431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137484">
                  <a:extLst>
                    <a:ext uri="{9D8B030D-6E8A-4147-A177-3AD203B41FA5}">
                      <a16:colId xmlns:a16="http://schemas.microsoft.com/office/drawing/2014/main" val="2155500824"/>
                    </a:ext>
                  </a:extLst>
                </a:gridCol>
              </a:tblGrid>
              <a:tr h="612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실험실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              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복도           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</a:t>
                      </a:r>
                      <a:endParaRPr lang="ko-KR" altLang="en-US" sz="1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6C20CEF-EF26-B79F-CEA7-EE875739ED1B}"/>
              </a:ext>
            </a:extLst>
          </p:cNvPr>
          <p:cNvCxnSpPr>
            <a:cxnSpLocks/>
          </p:cNvCxnSpPr>
          <p:nvPr/>
        </p:nvCxnSpPr>
        <p:spPr>
          <a:xfrm>
            <a:off x="1161805" y="1040147"/>
            <a:ext cx="55218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9D2C04-E53A-3A41-A241-4FC43B2869C1}"/>
              </a:ext>
            </a:extLst>
          </p:cNvPr>
          <p:cNvSpPr/>
          <p:nvPr/>
        </p:nvSpPr>
        <p:spPr>
          <a:xfrm>
            <a:off x="2701294" y="1181915"/>
            <a:ext cx="371103" cy="38760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4D9DCB6-5A1E-5443-8653-142A214A3EDA}"/>
              </a:ext>
            </a:extLst>
          </p:cNvPr>
          <p:cNvSpPr/>
          <p:nvPr/>
        </p:nvSpPr>
        <p:spPr>
          <a:xfrm>
            <a:off x="4095351" y="1283667"/>
            <a:ext cx="428787" cy="186644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D480F79-A783-AC1C-CB4E-9FDE3DC4BD94}"/>
              </a:ext>
            </a:extLst>
          </p:cNvPr>
          <p:cNvGrpSpPr/>
          <p:nvPr/>
        </p:nvGrpSpPr>
        <p:grpSpPr>
          <a:xfrm>
            <a:off x="1161805" y="1870859"/>
            <a:ext cx="5521800" cy="4605356"/>
            <a:chOff x="1161805" y="1786016"/>
            <a:chExt cx="5521800" cy="4605356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0368C35-311B-80E4-364E-09CEBA215E55}"/>
                </a:ext>
              </a:extLst>
            </p:cNvPr>
            <p:cNvGrpSpPr/>
            <p:nvPr/>
          </p:nvGrpSpPr>
          <p:grpSpPr>
            <a:xfrm>
              <a:off x="1161805" y="1786016"/>
              <a:ext cx="5521800" cy="4605356"/>
              <a:chOff x="813013" y="1193388"/>
              <a:chExt cx="6102823" cy="507689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59DEFC-CAE4-B5C4-0370-62DD44F36666}"/>
                  </a:ext>
                </a:extLst>
              </p:cNvPr>
              <p:cNvSpPr/>
              <p:nvPr/>
            </p:nvSpPr>
            <p:spPr>
              <a:xfrm>
                <a:off x="813013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2C4760A-516E-A63C-8D03-576402E8B7C2}"/>
                  </a:ext>
                </a:extLst>
              </p:cNvPr>
              <p:cNvSpPr/>
              <p:nvPr/>
            </p:nvSpPr>
            <p:spPr>
              <a:xfrm>
                <a:off x="2124836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8888FD-5129-21DA-219E-074BD50DBA61}"/>
                  </a:ext>
                </a:extLst>
              </p:cNvPr>
              <p:cNvSpPr/>
              <p:nvPr/>
            </p:nvSpPr>
            <p:spPr>
              <a:xfrm>
                <a:off x="3436659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ECFC214-5478-58B1-4152-274E476B67E9}"/>
                  </a:ext>
                </a:extLst>
              </p:cNvPr>
              <p:cNvSpPr/>
              <p:nvPr/>
            </p:nvSpPr>
            <p:spPr>
              <a:xfrm>
                <a:off x="4748482" y="1193971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FA3B6BE-65A9-DACF-7B3E-C87F4406EAD1}"/>
                  </a:ext>
                </a:extLst>
              </p:cNvPr>
              <p:cNvSpPr/>
              <p:nvPr/>
            </p:nvSpPr>
            <p:spPr>
              <a:xfrm>
                <a:off x="6060305" y="1193971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2DDAFA7-DC7D-1715-62CF-3BC5693D9795}"/>
                  </a:ext>
                </a:extLst>
              </p:cNvPr>
              <p:cNvSpPr/>
              <p:nvPr/>
            </p:nvSpPr>
            <p:spPr>
              <a:xfrm>
                <a:off x="813013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83E547-8567-B2A4-8D44-2DA294383791}"/>
                  </a:ext>
                </a:extLst>
              </p:cNvPr>
              <p:cNvSpPr/>
              <p:nvPr/>
            </p:nvSpPr>
            <p:spPr>
              <a:xfrm>
                <a:off x="2124836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CA53635-E219-1278-E80C-0FF515428F6D}"/>
                  </a:ext>
                </a:extLst>
              </p:cNvPr>
              <p:cNvSpPr/>
              <p:nvPr/>
            </p:nvSpPr>
            <p:spPr>
              <a:xfrm>
                <a:off x="3436659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1147059-70F4-0417-BB35-840C758ACFE2}"/>
                  </a:ext>
                </a:extLst>
              </p:cNvPr>
              <p:cNvSpPr/>
              <p:nvPr/>
            </p:nvSpPr>
            <p:spPr>
              <a:xfrm>
                <a:off x="4748482" y="2277022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4A26BCB-3646-7210-85C2-CB73EC30080B}"/>
                  </a:ext>
                </a:extLst>
              </p:cNvPr>
              <p:cNvSpPr/>
              <p:nvPr/>
            </p:nvSpPr>
            <p:spPr>
              <a:xfrm>
                <a:off x="6060305" y="2277022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A76A71C-DFF0-6837-7FD5-8DFBB3A4B86E}"/>
                  </a:ext>
                </a:extLst>
              </p:cNvPr>
              <p:cNvSpPr/>
              <p:nvPr/>
            </p:nvSpPr>
            <p:spPr>
              <a:xfrm>
                <a:off x="813013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C3B573F-49A8-4D49-5CAB-0D74F4E18457}"/>
                  </a:ext>
                </a:extLst>
              </p:cNvPr>
              <p:cNvSpPr/>
              <p:nvPr/>
            </p:nvSpPr>
            <p:spPr>
              <a:xfrm>
                <a:off x="2124836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5EEB37-F6CC-1195-5882-11E85B80E599}"/>
                  </a:ext>
                </a:extLst>
              </p:cNvPr>
              <p:cNvSpPr/>
              <p:nvPr/>
            </p:nvSpPr>
            <p:spPr>
              <a:xfrm>
                <a:off x="3436659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CE66BCD-53A0-71F7-2706-C4DCA0CCDA9C}"/>
                  </a:ext>
                </a:extLst>
              </p:cNvPr>
              <p:cNvSpPr/>
              <p:nvPr/>
            </p:nvSpPr>
            <p:spPr>
              <a:xfrm>
                <a:off x="4748482" y="336536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3807FC5-CE1D-CE52-6D9D-F69FA6461A69}"/>
                  </a:ext>
                </a:extLst>
              </p:cNvPr>
              <p:cNvSpPr/>
              <p:nvPr/>
            </p:nvSpPr>
            <p:spPr>
              <a:xfrm>
                <a:off x="6060305" y="336536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7A172D7-F42C-12C4-D6B8-C7192DE0E3A6}"/>
                  </a:ext>
                </a:extLst>
              </p:cNvPr>
              <p:cNvSpPr/>
              <p:nvPr/>
            </p:nvSpPr>
            <p:spPr>
              <a:xfrm>
                <a:off x="813013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E9F3950-5D41-1F00-14E7-0B58F00C5AB1}"/>
                  </a:ext>
                </a:extLst>
              </p:cNvPr>
              <p:cNvSpPr/>
              <p:nvPr/>
            </p:nvSpPr>
            <p:spPr>
              <a:xfrm>
                <a:off x="2124836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DFD7320-172A-15B3-002C-D7F7602B76DE}"/>
                  </a:ext>
                </a:extLst>
              </p:cNvPr>
              <p:cNvSpPr/>
              <p:nvPr/>
            </p:nvSpPr>
            <p:spPr>
              <a:xfrm>
                <a:off x="3436659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33D80A9-6552-56FE-C118-90D73B94AA2D}"/>
                  </a:ext>
                </a:extLst>
              </p:cNvPr>
              <p:cNvSpPr/>
              <p:nvPr/>
            </p:nvSpPr>
            <p:spPr>
              <a:xfrm>
                <a:off x="4748482" y="445371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C92CD76-11E5-E1E3-C5ED-1C7A196313D6}"/>
                  </a:ext>
                </a:extLst>
              </p:cNvPr>
              <p:cNvSpPr/>
              <p:nvPr/>
            </p:nvSpPr>
            <p:spPr>
              <a:xfrm>
                <a:off x="6060305" y="445371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28ECA1-C4CA-6F3D-5625-BF74F9966ADD}"/>
                  </a:ext>
                </a:extLst>
              </p:cNvPr>
              <p:cNvSpPr/>
              <p:nvPr/>
            </p:nvSpPr>
            <p:spPr>
              <a:xfrm>
                <a:off x="813013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8C32A30-BCE2-C3A1-4175-35765BDC1780}"/>
                  </a:ext>
                </a:extLst>
              </p:cNvPr>
              <p:cNvSpPr/>
              <p:nvPr/>
            </p:nvSpPr>
            <p:spPr>
              <a:xfrm>
                <a:off x="2124836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64C474D-2D6F-4F49-98B4-E6D5E6797397}"/>
                  </a:ext>
                </a:extLst>
              </p:cNvPr>
              <p:cNvSpPr/>
              <p:nvPr/>
            </p:nvSpPr>
            <p:spPr>
              <a:xfrm>
                <a:off x="3436659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FA0A159-BCCE-F8D5-5097-44ECB5C24E33}"/>
                  </a:ext>
                </a:extLst>
              </p:cNvPr>
              <p:cNvSpPr/>
              <p:nvPr/>
            </p:nvSpPr>
            <p:spPr>
              <a:xfrm>
                <a:off x="4748482" y="554060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C4AEAF1-4914-3AB1-AF03-8FCFD3823BE6}"/>
                  </a:ext>
                </a:extLst>
              </p:cNvPr>
              <p:cNvSpPr/>
              <p:nvPr/>
            </p:nvSpPr>
            <p:spPr>
              <a:xfrm>
                <a:off x="6060305" y="554060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D5FB531-A0C3-50CE-EBB6-E1BE41761FBB}"/>
                  </a:ext>
                </a:extLst>
              </p:cNvPr>
              <p:cNvSpPr/>
              <p:nvPr/>
            </p:nvSpPr>
            <p:spPr>
              <a:xfrm>
                <a:off x="1659737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8FEF431-7532-B822-439A-C26684AF7838}"/>
                  </a:ext>
                </a:extLst>
              </p:cNvPr>
              <p:cNvSpPr/>
              <p:nvPr/>
            </p:nvSpPr>
            <p:spPr>
              <a:xfrm>
                <a:off x="2971560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BDC27BF-DE56-0316-CBF1-69CE3C85DE81}"/>
                  </a:ext>
                </a:extLst>
              </p:cNvPr>
              <p:cNvSpPr/>
              <p:nvPr/>
            </p:nvSpPr>
            <p:spPr>
              <a:xfrm>
                <a:off x="4283383" y="144301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AE6C272-F558-686E-51FF-E8EF5D02FEFE}"/>
                  </a:ext>
                </a:extLst>
              </p:cNvPr>
              <p:cNvSpPr/>
              <p:nvPr/>
            </p:nvSpPr>
            <p:spPr>
              <a:xfrm>
                <a:off x="5595206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C90EF76-6722-756B-E38F-06F048955539}"/>
                  </a:ext>
                </a:extLst>
              </p:cNvPr>
              <p:cNvSpPr/>
              <p:nvPr/>
            </p:nvSpPr>
            <p:spPr>
              <a:xfrm>
                <a:off x="1659737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0B32408-22AE-5F26-2C66-75B6C486597A}"/>
                  </a:ext>
                </a:extLst>
              </p:cNvPr>
              <p:cNvSpPr/>
              <p:nvPr/>
            </p:nvSpPr>
            <p:spPr>
              <a:xfrm>
                <a:off x="2971560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94BAE2F-DC6E-C0C4-AC66-4413294C1F4F}"/>
                  </a:ext>
                </a:extLst>
              </p:cNvPr>
              <p:cNvSpPr/>
              <p:nvPr/>
            </p:nvSpPr>
            <p:spPr>
              <a:xfrm>
                <a:off x="4283383" y="252317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7250874-DC1B-03F3-1599-71AD0C137A98}"/>
                  </a:ext>
                </a:extLst>
              </p:cNvPr>
              <p:cNvSpPr/>
              <p:nvPr/>
            </p:nvSpPr>
            <p:spPr>
              <a:xfrm>
                <a:off x="5595206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DAFE861-1AE8-12DB-0701-92E3E9956A53}"/>
                  </a:ext>
                </a:extLst>
              </p:cNvPr>
              <p:cNvSpPr/>
              <p:nvPr/>
            </p:nvSpPr>
            <p:spPr>
              <a:xfrm>
                <a:off x="1659737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F2A0842-0087-867C-3C07-EB32386355AF}"/>
                  </a:ext>
                </a:extLst>
              </p:cNvPr>
              <p:cNvSpPr/>
              <p:nvPr/>
            </p:nvSpPr>
            <p:spPr>
              <a:xfrm>
                <a:off x="2971560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DDD50CB-D9E0-6636-6C4C-C6B4C1891071}"/>
                  </a:ext>
                </a:extLst>
              </p:cNvPr>
              <p:cNvSpPr/>
              <p:nvPr/>
            </p:nvSpPr>
            <p:spPr>
              <a:xfrm>
                <a:off x="4283383" y="361964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C259702-889C-5BC2-2C13-75DC8AAA44CE}"/>
                  </a:ext>
                </a:extLst>
              </p:cNvPr>
              <p:cNvSpPr/>
              <p:nvPr/>
            </p:nvSpPr>
            <p:spPr>
              <a:xfrm>
                <a:off x="5595206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8F4660F-B0CC-30BC-32CC-37C363465A8A}"/>
                  </a:ext>
                </a:extLst>
              </p:cNvPr>
              <p:cNvSpPr/>
              <p:nvPr/>
            </p:nvSpPr>
            <p:spPr>
              <a:xfrm>
                <a:off x="1662604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5BA7E1E-F6AE-E37A-7DAA-4DCBDA945D33}"/>
                  </a:ext>
                </a:extLst>
              </p:cNvPr>
              <p:cNvSpPr/>
              <p:nvPr/>
            </p:nvSpPr>
            <p:spPr>
              <a:xfrm>
                <a:off x="2974427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BE22B64-3D67-515D-6585-B2A25A2F4F67}"/>
                  </a:ext>
                </a:extLst>
              </p:cNvPr>
              <p:cNvSpPr/>
              <p:nvPr/>
            </p:nvSpPr>
            <p:spPr>
              <a:xfrm>
                <a:off x="4286250" y="46982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2F3AE2-831A-785A-D4C2-D11CB82675DF}"/>
                  </a:ext>
                </a:extLst>
              </p:cNvPr>
              <p:cNvSpPr/>
              <p:nvPr/>
            </p:nvSpPr>
            <p:spPr>
              <a:xfrm>
                <a:off x="5598073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394A724-6360-2FCB-5A5D-E0AB393FBF67}"/>
                  </a:ext>
                </a:extLst>
              </p:cNvPr>
              <p:cNvSpPr/>
              <p:nvPr/>
            </p:nvSpPr>
            <p:spPr>
              <a:xfrm>
                <a:off x="1650930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4E8D2FA-94ED-EFC5-E92A-C24E1119B7EC}"/>
                  </a:ext>
                </a:extLst>
              </p:cNvPr>
              <p:cNvSpPr/>
              <p:nvPr/>
            </p:nvSpPr>
            <p:spPr>
              <a:xfrm>
                <a:off x="2962753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04967FD-79AF-C640-1D06-E3D52403AA1C}"/>
                  </a:ext>
                </a:extLst>
              </p:cNvPr>
              <p:cNvSpPr/>
              <p:nvPr/>
            </p:nvSpPr>
            <p:spPr>
              <a:xfrm>
                <a:off x="4274576" y="579517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EA8407-B351-728F-C6E9-0262DD4A49AF}"/>
                  </a:ext>
                </a:extLst>
              </p:cNvPr>
              <p:cNvSpPr/>
              <p:nvPr/>
            </p:nvSpPr>
            <p:spPr>
              <a:xfrm>
                <a:off x="5586399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5B99500-D28D-862D-F5F1-B6583BA5F95D}"/>
                  </a:ext>
                </a:extLst>
              </p:cNvPr>
              <p:cNvSpPr/>
              <p:nvPr/>
            </p:nvSpPr>
            <p:spPr>
              <a:xfrm rot="16200000">
                <a:off x="1003825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E34167D-150F-6F5B-1E3A-E085AA86E7E4}"/>
                  </a:ext>
                </a:extLst>
              </p:cNvPr>
              <p:cNvSpPr/>
              <p:nvPr/>
            </p:nvSpPr>
            <p:spPr>
              <a:xfrm rot="16200000">
                <a:off x="1003826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6BF4633-87E7-713F-2D6F-A2B5EE878C93}"/>
                  </a:ext>
                </a:extLst>
              </p:cNvPr>
              <p:cNvSpPr/>
              <p:nvPr/>
            </p:nvSpPr>
            <p:spPr>
              <a:xfrm rot="16200000">
                <a:off x="1005637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53606EA-8757-C1B7-65BF-FF407E560BFF}"/>
                  </a:ext>
                </a:extLst>
              </p:cNvPr>
              <p:cNvSpPr/>
              <p:nvPr/>
            </p:nvSpPr>
            <p:spPr>
              <a:xfrm rot="16200000">
                <a:off x="1005638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ADEE63F6-6A57-E5EA-BB45-F403C4D59A52}"/>
                  </a:ext>
                </a:extLst>
              </p:cNvPr>
              <p:cNvSpPr/>
              <p:nvPr/>
            </p:nvSpPr>
            <p:spPr>
              <a:xfrm rot="16200000">
                <a:off x="2315796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505110-5992-C6CF-5F49-BB41BD9A20C6}"/>
                  </a:ext>
                </a:extLst>
              </p:cNvPr>
              <p:cNvSpPr/>
              <p:nvPr/>
            </p:nvSpPr>
            <p:spPr>
              <a:xfrm rot="16200000">
                <a:off x="2315797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1C6A888-C48A-494F-1BE6-D7D3808415A8}"/>
                  </a:ext>
                </a:extLst>
              </p:cNvPr>
              <p:cNvSpPr/>
              <p:nvPr/>
            </p:nvSpPr>
            <p:spPr>
              <a:xfrm rot="16200000">
                <a:off x="2317608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CBB8695-5284-EC72-F429-222AA73F8FE4}"/>
                  </a:ext>
                </a:extLst>
              </p:cNvPr>
              <p:cNvSpPr/>
              <p:nvPr/>
            </p:nvSpPr>
            <p:spPr>
              <a:xfrm rot="16200000">
                <a:off x="2317609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CDE8F3E-BD22-065D-55CE-52D9D946E922}"/>
                  </a:ext>
                </a:extLst>
              </p:cNvPr>
              <p:cNvSpPr/>
              <p:nvPr/>
            </p:nvSpPr>
            <p:spPr>
              <a:xfrm rot="16200000">
                <a:off x="3618037" y="197892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87286A5-7931-634D-0C6C-C5CB9FB49124}"/>
                  </a:ext>
                </a:extLst>
              </p:cNvPr>
              <p:cNvSpPr/>
              <p:nvPr/>
            </p:nvSpPr>
            <p:spPr>
              <a:xfrm rot="16200000">
                <a:off x="3618038" y="310355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6F3A693-7160-D88B-5925-A6404472BE41}"/>
                  </a:ext>
                </a:extLst>
              </p:cNvPr>
              <p:cNvSpPr/>
              <p:nvPr/>
            </p:nvSpPr>
            <p:spPr>
              <a:xfrm rot="16200000">
                <a:off x="3619849" y="414621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CFC8386-C590-F788-64A4-F592AA0FD692}"/>
                  </a:ext>
                </a:extLst>
              </p:cNvPr>
              <p:cNvSpPr/>
              <p:nvPr/>
            </p:nvSpPr>
            <p:spPr>
              <a:xfrm rot="16200000">
                <a:off x="3619850" y="527084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6022D4F-D1AA-164A-0012-580085223367}"/>
                  </a:ext>
                </a:extLst>
              </p:cNvPr>
              <p:cNvSpPr/>
              <p:nvPr/>
            </p:nvSpPr>
            <p:spPr>
              <a:xfrm rot="16200000">
                <a:off x="4938671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CB9C683-5E9E-A17F-90ED-D60AD637F982}"/>
                  </a:ext>
                </a:extLst>
              </p:cNvPr>
              <p:cNvSpPr/>
              <p:nvPr/>
            </p:nvSpPr>
            <p:spPr>
              <a:xfrm rot="16200000">
                <a:off x="4938672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F364ECC-9B28-9AC6-EFE5-08713FB6512D}"/>
                  </a:ext>
                </a:extLst>
              </p:cNvPr>
              <p:cNvSpPr/>
              <p:nvPr/>
            </p:nvSpPr>
            <p:spPr>
              <a:xfrm rot="16200000">
                <a:off x="4940483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36EC398-BF33-EC8E-0A70-97861D0F16AE}"/>
                  </a:ext>
                </a:extLst>
              </p:cNvPr>
              <p:cNvSpPr/>
              <p:nvPr/>
            </p:nvSpPr>
            <p:spPr>
              <a:xfrm rot="16200000">
                <a:off x="4940484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2509396-5096-F126-7EC7-248DE994A102}"/>
                  </a:ext>
                </a:extLst>
              </p:cNvPr>
              <p:cNvSpPr/>
              <p:nvPr/>
            </p:nvSpPr>
            <p:spPr>
              <a:xfrm rot="16200000">
                <a:off x="6244223" y="1993018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EDA5094-9A7D-8511-233E-97D47A892551}"/>
                  </a:ext>
                </a:extLst>
              </p:cNvPr>
              <p:cNvSpPr/>
              <p:nvPr/>
            </p:nvSpPr>
            <p:spPr>
              <a:xfrm rot="16200000">
                <a:off x="6244224" y="311764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7EEB20CC-10D1-86ED-39FF-42D4FE77DF15}"/>
                  </a:ext>
                </a:extLst>
              </p:cNvPr>
              <p:cNvSpPr/>
              <p:nvPr/>
            </p:nvSpPr>
            <p:spPr>
              <a:xfrm rot="16200000">
                <a:off x="6246035" y="4160303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1B6BFE3-94A6-C4A7-9309-7FFA5D017D52}"/>
                  </a:ext>
                </a:extLst>
              </p:cNvPr>
              <p:cNvSpPr/>
              <p:nvPr/>
            </p:nvSpPr>
            <p:spPr>
              <a:xfrm rot="16200000">
                <a:off x="6246036" y="528493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526255B-D167-D1D1-5B60-FBDED5573693}"/>
                </a:ext>
              </a:extLst>
            </p:cNvPr>
            <p:cNvSpPr/>
            <p:nvPr/>
          </p:nvSpPr>
          <p:spPr>
            <a:xfrm>
              <a:off x="1371527" y="1924225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5E943236-788D-8F62-5D88-E6B6A2CE4E84}"/>
                </a:ext>
              </a:extLst>
            </p:cNvPr>
            <p:cNvSpPr/>
            <p:nvPr/>
          </p:nvSpPr>
          <p:spPr>
            <a:xfrm>
              <a:off x="6117966" y="1927192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707F16A-C79C-8EBE-ED9F-091BD767FC28}"/>
                </a:ext>
              </a:extLst>
            </p:cNvPr>
            <p:cNvSpPr/>
            <p:nvPr/>
          </p:nvSpPr>
          <p:spPr>
            <a:xfrm>
              <a:off x="1371527" y="5915377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E115F78-EE14-B052-8F1B-EFEDA081BB4B}"/>
                </a:ext>
              </a:extLst>
            </p:cNvPr>
            <p:cNvSpPr/>
            <p:nvPr/>
          </p:nvSpPr>
          <p:spPr>
            <a:xfrm>
              <a:off x="6121583" y="5914527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18D22733-6955-9700-9C34-F9AA413259A0}"/>
              </a:ext>
            </a:extLst>
          </p:cNvPr>
          <p:cNvSpPr/>
          <p:nvPr/>
        </p:nvSpPr>
        <p:spPr>
          <a:xfrm>
            <a:off x="5428607" y="1202073"/>
            <a:ext cx="349964" cy="329489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6954C86-EE44-BF00-38C7-BF7317C99AFC}"/>
              </a:ext>
            </a:extLst>
          </p:cNvPr>
          <p:cNvSpPr/>
          <p:nvPr/>
        </p:nvSpPr>
        <p:spPr>
          <a:xfrm>
            <a:off x="3739187" y="4014523"/>
            <a:ext cx="349964" cy="329489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D60A65-DD47-7432-4946-0B0BABA6856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6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캐릭터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15449"/>
              </p:ext>
            </p:extLst>
          </p:nvPr>
        </p:nvGraphicFramePr>
        <p:xfrm>
          <a:off x="6315959" y="1256741"/>
          <a:ext cx="5418366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41836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 ~ 12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6315959" y="1222483"/>
            <a:ext cx="541836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9D3AC2-DF22-3B3D-5007-A8BABF399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397823"/>
              </p:ext>
            </p:extLst>
          </p:nvPr>
        </p:nvGraphicFramePr>
        <p:xfrm>
          <a:off x="6315959" y="3326739"/>
          <a:ext cx="5418366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1794581740"/>
                    </a:ext>
                  </a:extLst>
                </a:gridCol>
              </a:tblGrid>
              <a:tr h="306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조작 방법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도색 종류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키보드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+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마우스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빨강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00B05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초록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0070C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파랑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7030A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보라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97CFB2-4CC3-F3AF-B713-F7DDA60F64F4}"/>
              </a:ext>
            </a:extLst>
          </p:cNvPr>
          <p:cNvCxnSpPr>
            <a:cxnSpLocks/>
          </p:cNvCxnSpPr>
          <p:nvPr/>
        </p:nvCxnSpPr>
        <p:spPr>
          <a:xfrm>
            <a:off x="6315960" y="3292481"/>
            <a:ext cx="5418365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9B49A7-448D-8835-34E8-264D7C0F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8925"/>
              </p:ext>
            </p:extLst>
          </p:nvPr>
        </p:nvGraphicFramePr>
        <p:xfrm>
          <a:off x="6315959" y="2192680"/>
          <a:ext cx="5418366" cy="9296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2091487183"/>
                    </a:ext>
                  </a:extLst>
                </a:gridCol>
              </a:tblGrid>
              <a:tr h="264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키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325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2m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초당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5m(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걷기 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marL="171450" indent="-1714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초당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10m(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질주 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AADA10-FE21-9A93-C1B6-82549063C85E}"/>
              </a:ext>
            </a:extLst>
          </p:cNvPr>
          <p:cNvCxnSpPr>
            <a:cxnSpLocks/>
          </p:cNvCxnSpPr>
          <p:nvPr/>
        </p:nvCxnSpPr>
        <p:spPr>
          <a:xfrm>
            <a:off x="6315960" y="2158422"/>
            <a:ext cx="5418365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83D902-079A-61E8-22A4-E0BC5258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4" y="1165995"/>
            <a:ext cx="5075806" cy="5184779"/>
          </a:xfrm>
          <a:prstGeom prst="rect">
            <a:avLst/>
          </a:prstGeom>
          <a:ln w="19050"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88646B-D926-3938-2446-097F2CBF26FB}"/>
              </a:ext>
            </a:extLst>
          </p:cNvPr>
          <p:cNvSpPr/>
          <p:nvPr/>
        </p:nvSpPr>
        <p:spPr>
          <a:xfrm>
            <a:off x="4731480" y="2665513"/>
            <a:ext cx="1050221" cy="27565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9C9320-AAB4-8594-CC40-78D288C1452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279769" y="2209821"/>
            <a:ext cx="451711" cy="0"/>
          </a:xfrm>
          <a:prstGeom prst="line">
            <a:avLst/>
          </a:prstGeom>
          <a:ln w="28575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31A70A8-2656-4140-4F10-A2AF8A73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80" y="1772983"/>
            <a:ext cx="1050221" cy="873676"/>
          </a:xfrm>
          <a:prstGeom prst="rect">
            <a:avLst/>
          </a:prstGeom>
          <a:ln w="28575">
            <a:solidFill>
              <a:srgbClr val="F6D40A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CD1C9CC-E188-C41B-1F35-F4DE24D71918}"/>
              </a:ext>
            </a:extLst>
          </p:cNvPr>
          <p:cNvCxnSpPr>
            <a:cxnSpLocks/>
          </p:cNvCxnSpPr>
          <p:nvPr/>
        </p:nvCxnSpPr>
        <p:spPr>
          <a:xfrm flipH="1" flipV="1">
            <a:off x="3774433" y="1953254"/>
            <a:ext cx="513722" cy="258472"/>
          </a:xfrm>
          <a:prstGeom prst="straightConnector1">
            <a:avLst/>
          </a:prstGeom>
          <a:ln w="28575">
            <a:solidFill>
              <a:srgbClr val="F6D4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CC4F356F-53B6-6111-C097-67DC9EE87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13320"/>
              </p:ext>
            </p:extLst>
          </p:nvPr>
        </p:nvGraphicFramePr>
        <p:xfrm>
          <a:off x="6315959" y="4247438"/>
          <a:ext cx="5418366" cy="210333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1896193993"/>
                    </a:ext>
                  </a:extLst>
                </a:gridCol>
              </a:tblGrid>
              <a:tr h="518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상태 별 특징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347776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기계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의체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상태의 피실험자는 키카드를 사용하여 복도에 설치된 단말기를 사용 가능함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맵에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스폰한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아이템을 습득하여 교전 및 치료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임무 수행에 사용할 수 있음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환풍구를 이용하여 다른 구역으로 이동이 가능함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공격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점프가 불가능한 대신 초당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11m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의 빠른 이동속도를 가짐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.</a:t>
                      </a: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맵에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 존재하는 모든 아이템 및 오브젝트와 단독으로는 상호작용이 불가능함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아군이나 적군이 상호작용을 통해 아이템의 형태로 습득하여 부활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혹은 사살을 위해 사용할 수 있음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C653F36-06A9-EE95-36E7-88B74DE59079}"/>
              </a:ext>
            </a:extLst>
          </p:cNvPr>
          <p:cNvCxnSpPr>
            <a:cxnSpLocks/>
          </p:cNvCxnSpPr>
          <p:nvPr/>
        </p:nvCxnSpPr>
        <p:spPr>
          <a:xfrm flipV="1">
            <a:off x="6315959" y="4213180"/>
            <a:ext cx="5418366" cy="34258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B1EB83-9F23-2B27-DD83-4B07DB976093}"/>
              </a:ext>
            </a:extLst>
          </p:cNvPr>
          <p:cNvSpPr/>
          <p:nvPr/>
        </p:nvSpPr>
        <p:spPr>
          <a:xfrm>
            <a:off x="3032986" y="5919332"/>
            <a:ext cx="1050221" cy="27565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기계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의체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6A66B38-7648-E846-D7EE-EC07F0DDBD88}"/>
              </a:ext>
            </a:extLst>
          </p:cNvPr>
          <p:cNvSpPr/>
          <p:nvPr/>
        </p:nvSpPr>
        <p:spPr>
          <a:xfrm>
            <a:off x="7193447" y="4696452"/>
            <a:ext cx="1050221" cy="275650"/>
          </a:xfrm>
          <a:prstGeom prst="rect">
            <a:avLst/>
          </a:prstGeom>
          <a:ln>
            <a:solidFill>
              <a:srgbClr val="F6D40A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기계 </a:t>
            </a:r>
            <a:r>
              <a:rPr lang="ko-KR" altLang="en-US" sz="1400" b="1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의체</a:t>
            </a:r>
            <a:endParaRPr lang="ko-KR" altLang="en-US" sz="1400" b="1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0762BCC-CB7B-C170-D345-C8B2AFF2C182}"/>
              </a:ext>
            </a:extLst>
          </p:cNvPr>
          <p:cNvSpPr/>
          <p:nvPr/>
        </p:nvSpPr>
        <p:spPr>
          <a:xfrm>
            <a:off x="9862804" y="4696452"/>
            <a:ext cx="1050221" cy="275650"/>
          </a:xfrm>
          <a:prstGeom prst="rect">
            <a:avLst/>
          </a:prstGeom>
          <a:ln>
            <a:solidFill>
              <a:srgbClr val="F6D40A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b="1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756C2E-0949-A308-DA6F-39918F62D29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7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075737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조작법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CC4F356F-53B6-6111-C097-67DC9EE87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66857"/>
              </p:ext>
            </p:extLst>
          </p:nvPr>
        </p:nvGraphicFramePr>
        <p:xfrm>
          <a:off x="1020194" y="4398264"/>
          <a:ext cx="10515600" cy="204949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69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목록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80189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C653F36-06A9-EE95-36E7-88B74DE59079}"/>
              </a:ext>
            </a:extLst>
          </p:cNvPr>
          <p:cNvCxnSpPr>
            <a:cxnSpLocks/>
          </p:cNvCxnSpPr>
          <p:nvPr/>
        </p:nvCxnSpPr>
        <p:spPr>
          <a:xfrm>
            <a:off x="1020194" y="4398265"/>
            <a:ext cx="10515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C58D14A-FB58-85F3-FBCE-D99F0B84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1093506"/>
            <a:ext cx="8943938" cy="31709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674521-69E1-2F4F-4E24-CD75EAAA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246" y="1167231"/>
            <a:ext cx="1558684" cy="302354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2E43CB-1B80-80F7-853B-6FA219378D67}"/>
              </a:ext>
            </a:extLst>
          </p:cNvPr>
          <p:cNvSpPr/>
          <p:nvPr/>
        </p:nvSpPr>
        <p:spPr>
          <a:xfrm>
            <a:off x="2300140" y="2790331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D409FA-F20B-D1F6-D6BC-21D7B5453DAC}"/>
              </a:ext>
            </a:extLst>
          </p:cNvPr>
          <p:cNvSpPr/>
          <p:nvPr/>
        </p:nvSpPr>
        <p:spPr>
          <a:xfrm>
            <a:off x="1941921" y="2790331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D629A3-CC59-E357-374E-8CCF5217D647}"/>
              </a:ext>
            </a:extLst>
          </p:cNvPr>
          <p:cNvSpPr/>
          <p:nvPr/>
        </p:nvSpPr>
        <p:spPr>
          <a:xfrm>
            <a:off x="2667785" y="2799759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CAB269-AC7D-F0A8-0735-0A37BA694A6F}"/>
              </a:ext>
            </a:extLst>
          </p:cNvPr>
          <p:cNvSpPr/>
          <p:nvPr/>
        </p:nvSpPr>
        <p:spPr>
          <a:xfrm>
            <a:off x="2227868" y="2394464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A04D3D-F7D4-328E-2206-AD3BF050A014}"/>
              </a:ext>
            </a:extLst>
          </p:cNvPr>
          <p:cNvSpPr/>
          <p:nvPr/>
        </p:nvSpPr>
        <p:spPr>
          <a:xfrm>
            <a:off x="1649689" y="2017389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D71C9-073C-ADD1-5E32-D2DD29A500B2}"/>
              </a:ext>
            </a:extLst>
          </p:cNvPr>
          <p:cNvSpPr/>
          <p:nvPr/>
        </p:nvSpPr>
        <p:spPr>
          <a:xfrm>
            <a:off x="2029118" y="2019880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272EE1-EB4A-2FE2-4421-88FDBE0CFA1C}"/>
              </a:ext>
            </a:extLst>
          </p:cNvPr>
          <p:cNvSpPr/>
          <p:nvPr/>
        </p:nvSpPr>
        <p:spPr>
          <a:xfrm>
            <a:off x="2402264" y="2012707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0D0F54-4D68-69E3-FF64-8D14D406BEAA}"/>
              </a:ext>
            </a:extLst>
          </p:cNvPr>
          <p:cNvSpPr/>
          <p:nvPr/>
        </p:nvSpPr>
        <p:spPr>
          <a:xfrm>
            <a:off x="2751056" y="2019879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54BE31-46E9-DCA5-B655-FDA98DFB053E}"/>
              </a:ext>
            </a:extLst>
          </p:cNvPr>
          <p:cNvSpPr/>
          <p:nvPr/>
        </p:nvSpPr>
        <p:spPr>
          <a:xfrm>
            <a:off x="2751055" y="3596238"/>
            <a:ext cx="2556235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CC7096-6849-172C-6E8E-CC1B90C2F38E}"/>
              </a:ext>
            </a:extLst>
          </p:cNvPr>
          <p:cNvSpPr/>
          <p:nvPr/>
        </p:nvSpPr>
        <p:spPr>
          <a:xfrm>
            <a:off x="1300897" y="3200122"/>
            <a:ext cx="801280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5D9C90-BE3E-2A6F-C7D6-29A87C95257E}"/>
              </a:ext>
            </a:extLst>
          </p:cNvPr>
          <p:cNvSpPr/>
          <p:nvPr/>
        </p:nvSpPr>
        <p:spPr>
          <a:xfrm>
            <a:off x="2948742" y="2402686"/>
            <a:ext cx="348792" cy="348793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BC83AF-B0E8-DD8C-744F-77614C1B0D38}"/>
              </a:ext>
            </a:extLst>
          </p:cNvPr>
          <p:cNvSpPr/>
          <p:nvPr/>
        </p:nvSpPr>
        <p:spPr>
          <a:xfrm>
            <a:off x="3393649" y="2799758"/>
            <a:ext cx="348792" cy="348793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05D28-EA56-D83D-7A17-8C9EBD28087A}"/>
              </a:ext>
            </a:extLst>
          </p:cNvPr>
          <p:cNvSpPr/>
          <p:nvPr/>
        </p:nvSpPr>
        <p:spPr>
          <a:xfrm>
            <a:off x="1842939" y="2394464"/>
            <a:ext cx="348792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7659F7-BF51-FCB5-F6F7-084DBDF09D4B}"/>
              </a:ext>
            </a:extLst>
          </p:cNvPr>
          <p:cNvSpPr/>
          <p:nvPr/>
        </p:nvSpPr>
        <p:spPr>
          <a:xfrm>
            <a:off x="2578878" y="2405687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A9C5F0-9A08-7B20-2356-20F8D2DA08FF}"/>
              </a:ext>
            </a:extLst>
          </p:cNvPr>
          <p:cNvCxnSpPr>
            <a:cxnSpLocks/>
          </p:cNvCxnSpPr>
          <p:nvPr/>
        </p:nvCxnSpPr>
        <p:spPr>
          <a:xfrm>
            <a:off x="1029621" y="1093506"/>
            <a:ext cx="1051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6A90A61-37F8-A795-B8D6-D67441FB710B}"/>
              </a:ext>
            </a:extLst>
          </p:cNvPr>
          <p:cNvCxnSpPr>
            <a:cxnSpLocks/>
          </p:cNvCxnSpPr>
          <p:nvPr/>
        </p:nvCxnSpPr>
        <p:spPr>
          <a:xfrm>
            <a:off x="1029621" y="4264505"/>
            <a:ext cx="1051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1426AB-A9EA-8559-A992-5DB0BADDFDE9}"/>
              </a:ext>
            </a:extLst>
          </p:cNvPr>
          <p:cNvGrpSpPr/>
          <p:nvPr/>
        </p:nvGrpSpPr>
        <p:grpSpPr>
          <a:xfrm>
            <a:off x="1188566" y="5069476"/>
            <a:ext cx="3166617" cy="369332"/>
            <a:chOff x="1188566" y="5144892"/>
            <a:chExt cx="3166617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3A7B7F-4E3B-C9AF-BA32-01D162C2534F}"/>
                </a:ext>
              </a:extLst>
            </p:cNvPr>
            <p:cNvSpPr txBox="1"/>
            <p:nvPr/>
          </p:nvSpPr>
          <p:spPr>
            <a:xfrm>
              <a:off x="1591555" y="5144892"/>
              <a:ext cx="276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(1, 2, 3, 4) -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 교체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FE0D4BF-FF3B-A496-17AD-90F9F900CC5B}"/>
                </a:ext>
              </a:extLst>
            </p:cNvPr>
            <p:cNvSpPr/>
            <p:nvPr/>
          </p:nvSpPr>
          <p:spPr>
            <a:xfrm>
              <a:off x="1188566" y="5159964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2B2ABA-BABD-9BAE-1B94-CDD41ADFE32B}"/>
              </a:ext>
            </a:extLst>
          </p:cNvPr>
          <p:cNvSpPr txBox="1"/>
          <p:nvPr/>
        </p:nvSpPr>
        <p:spPr>
          <a:xfrm>
            <a:off x="1591555" y="5523178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(W, A, S, D)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949F9-BE89-6882-B966-22002781A161}"/>
              </a:ext>
            </a:extLst>
          </p:cNvPr>
          <p:cNvSpPr/>
          <p:nvPr/>
        </p:nvSpPr>
        <p:spPr>
          <a:xfrm>
            <a:off x="1188566" y="5524245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3B55C9-F005-15B8-3B98-A578A329AE92}"/>
              </a:ext>
            </a:extLst>
          </p:cNvPr>
          <p:cNvSpPr txBox="1"/>
          <p:nvPr/>
        </p:nvSpPr>
        <p:spPr>
          <a:xfrm>
            <a:off x="4758172" y="5077869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(SPACE)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점프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7965845-1088-4F80-2704-695ADE88E8AE}"/>
              </a:ext>
            </a:extLst>
          </p:cNvPr>
          <p:cNvSpPr/>
          <p:nvPr/>
        </p:nvSpPr>
        <p:spPr>
          <a:xfrm>
            <a:off x="4382281" y="5079745"/>
            <a:ext cx="348792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3EDD69-8068-2904-3747-9F8784073718}"/>
              </a:ext>
            </a:extLst>
          </p:cNvPr>
          <p:cNvSpPr txBox="1"/>
          <p:nvPr/>
        </p:nvSpPr>
        <p:spPr>
          <a:xfrm>
            <a:off x="1591555" y="596846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(Q)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회복 아이템 꺼내기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FAD09F-EB43-C1DE-C557-F4E9C4B9BF5D}"/>
              </a:ext>
            </a:extLst>
          </p:cNvPr>
          <p:cNvSpPr/>
          <p:nvPr/>
        </p:nvSpPr>
        <p:spPr>
          <a:xfrm>
            <a:off x="1188566" y="5963942"/>
            <a:ext cx="351935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D9A13A-8F07-39A8-49FD-427DDD8059B4}"/>
              </a:ext>
            </a:extLst>
          </p:cNvPr>
          <p:cNvSpPr txBox="1"/>
          <p:nvPr/>
        </p:nvSpPr>
        <p:spPr>
          <a:xfrm>
            <a:off x="4758172" y="552284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상호작용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4593FC-3BB3-2F6B-0BA0-C20C32312960}"/>
              </a:ext>
            </a:extLst>
          </p:cNvPr>
          <p:cNvSpPr/>
          <p:nvPr/>
        </p:nvSpPr>
        <p:spPr>
          <a:xfrm>
            <a:off x="4387642" y="5524245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49ED49-131B-961D-538C-8331B9D77A48}"/>
              </a:ext>
            </a:extLst>
          </p:cNvPr>
          <p:cNvSpPr/>
          <p:nvPr/>
        </p:nvSpPr>
        <p:spPr>
          <a:xfrm>
            <a:off x="4382281" y="5963941"/>
            <a:ext cx="348792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B74D33-7158-E3D1-3FF7-ABDA902EA016}"/>
              </a:ext>
            </a:extLst>
          </p:cNvPr>
          <p:cNvSpPr txBox="1"/>
          <p:nvPr/>
        </p:nvSpPr>
        <p:spPr>
          <a:xfrm>
            <a:off x="4769004" y="596273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(SHIFT)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질주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E145EEB-70AC-716F-4BDF-74DBC0C1C642}"/>
              </a:ext>
            </a:extLst>
          </p:cNvPr>
          <p:cNvSpPr/>
          <p:nvPr/>
        </p:nvSpPr>
        <p:spPr>
          <a:xfrm>
            <a:off x="6770016" y="5084522"/>
            <a:ext cx="348792" cy="348793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FF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DB67D7-B07F-6403-C954-E2586D8CC5A4}"/>
              </a:ext>
            </a:extLst>
          </p:cNvPr>
          <p:cNvSpPr txBox="1"/>
          <p:nvPr/>
        </p:nvSpPr>
        <p:spPr>
          <a:xfrm>
            <a:off x="7134372" y="5069476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(G)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수류탄 투척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6" name="그림 65" descr="블랙, 어둠이(가) 표시된 사진&#10;&#10;자동 생성된 설명">
            <a:extLst>
              <a:ext uri="{FF2B5EF4-FFF2-40B4-BE49-F238E27FC236}">
                <a16:creationId xmlns:a16="http://schemas.microsoft.com/office/drawing/2014/main" id="{3A9E2748-85AA-61DC-3C90-9A5D7F46AD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10" y="5475307"/>
            <a:ext cx="472978" cy="44346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62CDC99-A00C-087B-5415-4BAEBEF34D55}"/>
              </a:ext>
            </a:extLst>
          </p:cNvPr>
          <p:cNvSpPr txBox="1"/>
          <p:nvPr/>
        </p:nvSpPr>
        <p:spPr>
          <a:xfrm>
            <a:off x="7162629" y="5536685"/>
            <a:ext cx="35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좌클릭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공격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사용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9AFE2CC-D95C-B9B1-380B-AA9E1A8A5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007" y="5961032"/>
            <a:ext cx="491487" cy="41446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67252D7-7391-05EB-91EF-47F082A6CD5D}"/>
              </a:ext>
            </a:extLst>
          </p:cNvPr>
          <p:cNvSpPr txBox="1"/>
          <p:nvPr/>
        </p:nvSpPr>
        <p:spPr>
          <a:xfrm>
            <a:off x="7167559" y="5981814"/>
            <a:ext cx="35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마우스 이동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 이동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BAC3D9-6934-6FBA-B372-93F1ED738A89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8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1216</TotalTime>
  <Words>1001</Words>
  <Application>Microsoft Office PowerPoint</Application>
  <PresentationFormat>와이드스크린</PresentationFormat>
  <Paragraphs>247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2" baseType="lpstr">
      <vt:lpstr>Aharoni</vt:lpstr>
      <vt:lpstr>나눔고딕 ExtraBold</vt:lpstr>
      <vt:lpstr>맑은 고딕</vt:lpstr>
      <vt:lpstr>에스코어 드림 1 Thin</vt:lpstr>
      <vt:lpstr>에스코어 드림 2 ExtraLight</vt:lpstr>
      <vt:lpstr>에스코어 드림 3 Light</vt:lpstr>
      <vt:lpstr>에스코어 드림 4 Regular</vt:lpstr>
      <vt:lpstr>에스코어 드림 5 Medium</vt:lpstr>
      <vt:lpstr>에스코어 드림 7 ExtraBold</vt:lpstr>
      <vt:lpstr>에스코어 드림 9 Black</vt:lpstr>
      <vt:lpstr>Arial</vt:lpstr>
      <vt:lpstr>Century Schoolbook</vt:lpstr>
      <vt:lpstr>Haettenschweiler</vt:lpstr>
      <vt:lpstr>Wingdings</vt:lpstr>
      <vt:lpstr>Wingdings 2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Nai Hoon Jung</cp:lastModifiedBy>
  <cp:revision>76</cp:revision>
  <cp:lastPrinted>2023-12-18T10:09:27Z</cp:lastPrinted>
  <dcterms:created xsi:type="dcterms:W3CDTF">2023-12-14T11:58:10Z</dcterms:created>
  <dcterms:modified xsi:type="dcterms:W3CDTF">2023-12-18T10:11:14Z</dcterms:modified>
</cp:coreProperties>
</file>